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0C5472A-E908-4B22-818F-A77BF49D1DF8}">
  <a:tblStyle styleId="{70C5472A-E908-4B22-818F-A77BF49D1DF8}"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Time to check your data. If columns are running together, check that your separator matches your file (sometimes tab is used instead of comma)</a:t>
            </a:r>
            <a:endParaRPr/>
          </a:p>
          <a:p>
            <a:pPr indent="0" lvl="0" marL="0">
              <a:spcBef>
                <a:spcPts val="0"/>
              </a:spcBef>
              <a:spcAft>
                <a:spcPts val="0"/>
              </a:spcAft>
              <a:buNone/>
            </a:pPr>
            <a:r>
              <a:t/>
            </a:r>
            <a:endParaRPr/>
          </a:p>
          <a:p>
            <a:pPr indent="0" lvl="0" marL="0">
              <a:spcBef>
                <a:spcPts val="0"/>
              </a:spcBef>
              <a:spcAft>
                <a:spcPts val="0"/>
              </a:spcAft>
              <a:buNone/>
            </a:pPr>
            <a:r>
              <a:rPr lang="en"/>
              <a:t>Make sure it's the right kind of data (node for now)</a:t>
            </a:r>
            <a:endParaRPr/>
          </a:p>
          <a:p>
            <a:pPr indent="0" lvl="0" marL="0">
              <a:spcBef>
                <a:spcPts val="0"/>
              </a:spcBef>
              <a:spcAft>
                <a:spcPts val="0"/>
              </a:spcAft>
              <a:buNone/>
            </a:pPr>
            <a:r>
              <a:t/>
            </a:r>
            <a:endParaRPr/>
          </a:p>
          <a:p>
            <a:pPr indent="0" lvl="0" marL="0">
              <a:spcBef>
                <a:spcPts val="0"/>
              </a:spcBef>
              <a:spcAft>
                <a:spcPts val="0"/>
              </a:spcAft>
              <a:buNone/>
            </a:pPr>
            <a:r>
              <a:rPr lang="en"/>
              <a:t>If characters aren't showing up right, check the encoding</a:t>
            </a:r>
            <a:endParaRPr/>
          </a:p>
          <a:p>
            <a:pPr indent="0" lvl="0" marL="0">
              <a:spcBef>
                <a:spcPts val="0"/>
              </a:spcBef>
              <a:spcAft>
                <a:spcPts val="0"/>
              </a:spcAft>
              <a:buNone/>
            </a:pPr>
            <a:r>
              <a:t/>
            </a:r>
            <a:endParaRPr/>
          </a:p>
          <a:p>
            <a:pPr indent="0" lvl="0" marL="0">
              <a:spcBef>
                <a:spcPts val="0"/>
              </a:spcBef>
              <a:spcAft>
                <a:spcPts val="0"/>
              </a:spcAft>
              <a:buNone/>
            </a:pPr>
            <a:r>
              <a:rPr lang="en"/>
              <a:t>If everything looks good hit next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don't have time data, so we don't need to care about intervals</a:t>
            </a:r>
            <a:endParaRPr/>
          </a:p>
          <a:p>
            <a:pPr indent="0" lvl="0" marL="0">
              <a:spcBef>
                <a:spcPts val="0"/>
              </a:spcBef>
              <a:spcAft>
                <a:spcPts val="0"/>
              </a:spcAft>
              <a:buNone/>
            </a:pPr>
            <a:r>
              <a:t/>
            </a:r>
            <a:endParaRPr/>
          </a:p>
          <a:p>
            <a:pPr indent="0" lvl="0" marL="0">
              <a:spcBef>
                <a:spcPts val="0"/>
              </a:spcBef>
              <a:spcAft>
                <a:spcPts val="0"/>
              </a:spcAft>
              <a:buNone/>
            </a:pPr>
            <a:r>
              <a:rPr lang="en"/>
              <a:t>Check your data types. "String" means text, "Double" means number because computers.</a:t>
            </a:r>
            <a:endParaRPr/>
          </a:p>
          <a:p>
            <a:pPr indent="0" lvl="0" marL="0">
              <a:spcBef>
                <a:spcPts val="0"/>
              </a:spcBef>
              <a:spcAft>
                <a:spcPts val="0"/>
              </a:spcAft>
              <a:buNone/>
            </a:pPr>
            <a:r>
              <a:t/>
            </a:r>
            <a:endParaRPr/>
          </a:p>
          <a:p>
            <a:pPr indent="0" lvl="0" marL="0">
              <a:spcBef>
                <a:spcPts val="0"/>
              </a:spcBef>
              <a:spcAft>
                <a:spcPts val="0"/>
              </a:spcAft>
              <a:buNone/>
            </a:pPr>
            <a:r>
              <a:rPr lang="en"/>
              <a:t>Notice that label and ID don't have those data types because gephi has default interpretations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Important to change selection to "append", otherwise you get a lot of different workspaces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Starts with random layout in square, position means nothing yet. Also no edges yet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Again, check separators, import type, and encoding for errors. If sheet looks good, click next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Check data types. Remember, string=text, double=number because Java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Don't forget, especially in this import, because otherwise you've disconnected nodes from edges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Still random layout, now connected. Very dense, position means nothing, unreadable. Let's do a new layout.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Force atlas 2 is a layout that simulates a physical interaction between nodes and edges, the most common way of displaying this kind of graph. Nodes repel each other, except along edges, which attract each other.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It'll move around a whole bunch, but when things settle down, you can click "Stop" to stop the physical simulation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Zoom in and out with a scroll wheel or gesture, and pan with right-click + drag, so you can see the network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Stronger gravity pulls in outliers, but the default gravity is really strong, so you wind up with a circle that you can't read.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Turning the gravity way down restores our original shape, but we can see that some wayward nodes have come back into the fold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Changing the scaling gives us more space to play with node size, which we can do now. But play with the settings on your own, take a look at the documentation. These are the most useful ones, I've found, but there are lots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can re-size nodes based on numeric values with the "size" icon, then going to "ranking" for a scale. "Unique" lets you set a single size for every node</a:t>
            </a:r>
            <a:endParaRPr/>
          </a:p>
          <a:p>
            <a:pPr indent="0" lvl="0" marL="0">
              <a:spcBef>
                <a:spcPts val="0"/>
              </a:spcBef>
              <a:spcAft>
                <a:spcPts val="0"/>
              </a:spcAft>
              <a:buNone/>
            </a:pPr>
            <a:r>
              <a:t/>
            </a:r>
            <a:endParaRPr/>
          </a:p>
          <a:p>
            <a:pPr indent="0" lvl="0" marL="0">
              <a:spcBef>
                <a:spcPts val="0"/>
              </a:spcBef>
              <a:spcAft>
                <a:spcPts val="0"/>
              </a:spcAft>
              <a:buNone/>
            </a:pPr>
            <a:r>
              <a:rPr lang="en"/>
              <a:t>We didn't set any of these numbers on nodes, they are generated automatically. "Degree" means the number of edges, regardless of direction (remember we had origins and destinations for all data, so we have a directed graph). In-degree means incoming edges, out-degree means outgoing edges.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get a scale of sizes, a min and max, and then you apply the sizes to the graph. Ta-da! Nodes sized by number of connections!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Now we can change the color of nodes. To see options, go palette, then "Partition" for categorical variables (no continuous scale from Alabama to Wyoming). Palette generated automatically, but modifiable.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Check palette and click apply to see results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Network analysis can be a network of news outlets, connected by common sharers on social media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Perfectly exportable now, a logical depiction of connections between airports in the US that sent planes to each other at some point in 2016. Go to preview, then refresh to see your graph. You can change all of these rendering options, and export to svg (illustrator, etc.) pdf, or png (static image)</a:t>
            </a:r>
            <a:endParaRPr/>
          </a:p>
          <a:p>
            <a:pPr indent="0" lvl="0" marL="0">
              <a:spcBef>
                <a:spcPts val="0"/>
              </a:spcBef>
              <a:spcAft>
                <a:spcPts val="0"/>
              </a:spcAft>
              <a:buNone/>
            </a:pPr>
            <a:r>
              <a:t/>
            </a:r>
            <a:endParaRPr/>
          </a:p>
          <a:p>
            <a:pPr indent="0" lvl="0" marL="0">
              <a:spcBef>
                <a:spcPts val="0"/>
              </a:spcBef>
              <a:spcAft>
                <a:spcPts val="0"/>
              </a:spcAft>
              <a:buNone/>
            </a:pPr>
            <a:r>
              <a:rPr lang="en"/>
              <a:t>Can also save project as gexf and use a js renderer for an online, interactive viz</a:t>
            </a:r>
            <a:endParaRPr/>
          </a:p>
          <a:p>
            <a:pPr indent="0" lvl="0" marL="0">
              <a:spcBef>
                <a:spcPts val="0"/>
              </a:spcBef>
              <a:spcAft>
                <a:spcPts val="0"/>
              </a:spcAft>
              <a:buNone/>
            </a:pPr>
            <a:r>
              <a:t/>
            </a:r>
            <a:endParaRPr/>
          </a:p>
          <a:p>
            <a:pPr indent="0" lvl="0" marL="0">
              <a:spcBef>
                <a:spcPts val="0"/>
              </a:spcBef>
              <a:spcAft>
                <a:spcPts val="0"/>
              </a:spcAft>
              <a:buNone/>
            </a:pPr>
            <a:r>
              <a:rPr lang="en"/>
              <a:t>However, this is just a network visualization. We haven't done much network analysis.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There we have it, technically a network visualization. However, it's really fuzzy looking and hard to read, so let's see if we can trim it a bit with some filters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We'll go back to overview, then to the filters tab on the right, then we'll open up "Topology" and select Degree Range, then drag it on to "drag filter here"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see that there's a range of degrees that will get filtered out at the bottom. What this will do is filter out nodes that have fewer than a certain number of connections. You can click and drag, or double click a number to change the numbers.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But we're not just going to filter out outlier airports, we want a more complex filter. Filter hierarchy is a bit weird, nested filters get applied before their parent filters, so we can filter out edges by a criterion, and then remove nodes that have no connections after that filter, so we can look at airports that have pretty large numbers of passengers, say...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more than 100000. </a:t>
            </a:r>
            <a:r>
              <a:rPr lang="en"/>
              <a:t>Click the "Filter" button to apply the filter.</a:t>
            </a:r>
            <a:r>
              <a:rPr lang="en"/>
              <a:t> Note that the edges are gone, but the nodes remain. Our degree range filter hasn't been applied yet, and in fact won't be before we set our parameter range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But if we change the degree range filter to a minimum of one connection with the filter still running, we'll see those disconnected nodes disappear. You can keep the same layout if you want, but with the filter running, you're basically working with a new, more limited graph.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Play with the scaling a bit, since this network is denser and smaller. I've set it to 500, and also turned off "approximate repulsion" and turned on "prevent overlap" to stabilize the model a bit (which i discovered through experimentation). You'll also want to update the degree -&gt; size relationship, since there are different statistics for this filtered graph</a:t>
            </a:r>
            <a:endParaRPr/>
          </a:p>
          <a:p>
            <a:pPr indent="0" lvl="0" marL="0">
              <a:spcBef>
                <a:spcPts val="0"/>
              </a:spcBef>
              <a:spcAft>
                <a:spcPts val="0"/>
              </a:spcAft>
              <a:buNone/>
            </a:pPr>
            <a:r>
              <a:t/>
            </a:r>
            <a:endParaRPr/>
          </a:p>
          <a:p>
            <a:pPr indent="0" lvl="0" marL="0">
              <a:spcBef>
                <a:spcPts val="0"/>
              </a:spcBef>
              <a:spcAft>
                <a:spcPts val="0"/>
              </a:spcAft>
              <a:buNone/>
            </a:pPr>
            <a:r>
              <a:rPr lang="en"/>
              <a:t>With the power of filters, you can refine what you consider a relationship between nodes, or focus in on connections within a subset of your data, which is good for larger datasets like these.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We'll use this graph to highlight differences between centrality measures, currently unweighted, but force directed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 can be a network of supreme court cases, connected by references to each other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Simple count of connections, this particular graph makes it look silly</a:t>
            </a:r>
            <a:endParaRPr/>
          </a:p>
          <a:p>
            <a:pPr indent="0" lvl="0" marL="0">
              <a:spcBef>
                <a:spcPts val="0"/>
              </a:spcBef>
              <a:spcAft>
                <a:spcPts val="0"/>
              </a:spcAft>
              <a:buNone/>
            </a:pPr>
            <a:r>
              <a:t/>
            </a:r>
            <a:endParaRPr/>
          </a:p>
          <a:p>
            <a:pPr indent="0" lvl="0" marL="0">
              <a:spcBef>
                <a:spcPts val="0"/>
              </a:spcBef>
              <a:spcAft>
                <a:spcPts val="0"/>
              </a:spcAft>
              <a:buNone/>
            </a:pPr>
            <a:r>
              <a:rPr lang="en"/>
              <a:t>Pros: cheap, built in, good in dense networks</a:t>
            </a:r>
            <a:endParaRPr/>
          </a:p>
          <a:p>
            <a:pPr indent="0" lvl="0" marL="0">
              <a:spcBef>
                <a:spcPts val="0"/>
              </a:spcBef>
              <a:spcAft>
                <a:spcPts val="0"/>
              </a:spcAft>
              <a:buNone/>
            </a:pPr>
            <a:r>
              <a:t/>
            </a:r>
            <a:endParaRPr/>
          </a:p>
          <a:p>
            <a:pPr indent="0" lvl="0" marL="0">
              <a:spcBef>
                <a:spcPts val="0"/>
              </a:spcBef>
              <a:spcAft>
                <a:spcPts val="0"/>
              </a:spcAft>
              <a:buNone/>
            </a:pPr>
            <a:r>
              <a:rPr lang="en"/>
              <a:t>Cons: not nuanced, doesn't actually tell you much about influence in the network</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Closeness is how central a node is, how close to a "middle" it is. It's the inverse of the average distance between a node and every other node in the graph.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Betweenness is a measure of how many connections between nodes run through a given node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Eigenvector centrality is like a weighted degree centrality. It takes into account not only the number of connected nodes, but the connectedness of connected nodes, so some nodes count for more than others. The math is iterative and somewhat randomized, so your numbers should be mostly, but not exactly, the same running it multiple times on the same network</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 can also be a network of marvel characters, connected by common appearances in comic books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the conceptual work that you have to do prior to any data collection and analysis: what are you fundamentally interested in looking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Sample from dataset we'll be working with, simplified</a:t>
            </a:r>
            <a:endParaRPr/>
          </a:p>
          <a:p>
            <a:pPr indent="0" lvl="0" marL="0">
              <a:spcBef>
                <a:spcPts val="0"/>
              </a:spcBef>
              <a:spcAft>
                <a:spcPts val="0"/>
              </a:spcAft>
              <a:buNone/>
            </a:pPr>
            <a:r>
              <a:t/>
            </a:r>
            <a:endParaRPr/>
          </a:p>
          <a:p>
            <a:pPr indent="0" lvl="0" marL="0">
              <a:spcBef>
                <a:spcPts val="0"/>
              </a:spcBef>
              <a:spcAft>
                <a:spcPts val="0"/>
              </a:spcAft>
              <a:buNone/>
            </a:pPr>
            <a:r>
              <a:rPr lang="en"/>
              <a:t>Important thing is to have an ID in nodes table, and source and target in edges table. Label is also used, but not required. Those names are required by Gephi though, can't map other names to those ideas</a:t>
            </a:r>
            <a:endParaRPr/>
          </a:p>
          <a:p>
            <a:pPr indent="0" lvl="0" marL="0">
              <a:spcBef>
                <a:spcPts val="0"/>
              </a:spcBef>
              <a:spcAft>
                <a:spcPts val="0"/>
              </a:spcAft>
              <a:buNone/>
            </a:pPr>
            <a:r>
              <a:t/>
            </a:r>
            <a:endParaRPr/>
          </a:p>
          <a:p>
            <a:pPr indent="0" lvl="0" marL="0">
              <a:spcBef>
                <a:spcPts val="0"/>
              </a:spcBef>
              <a:spcAft>
                <a:spcPts val="0"/>
              </a:spcAft>
              <a:buNone/>
            </a:pPr>
            <a:r>
              <a:rPr lang="en"/>
              <a:t>ID doesn't have to be a number, but it does have to be unique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where the data comes from, and in the processing folder you can take a look at the Python I used to make it, if you're interested.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8"/>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5" y="3158252"/>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8" cy="152400"/>
            <a:chOff x="1346429" y="1011300"/>
            <a:chExt cx="6452100" cy="152400"/>
          </a:xfrm>
        </p:grpSpPr>
        <p:cxnSp>
          <p:nvCxnSpPr>
            <p:cNvPr id="13" name="Shape 13"/>
            <p:cNvCxnSpPr/>
            <p:nvPr/>
          </p:nvCxnSpPr>
          <p:spPr>
            <a:xfrm rot="10800000">
              <a:off x="1346429"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9"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8" cy="152400"/>
            <a:chOff x="1346435" y="3969088"/>
            <a:chExt cx="6452100" cy="152400"/>
          </a:xfrm>
        </p:grpSpPr>
        <p:cxnSp>
          <p:nvCxnSpPr>
            <p:cNvPr id="16" name="Shape 16"/>
            <p:cNvCxnSpPr/>
            <p:nvPr/>
          </p:nvCxnSpPr>
          <p:spPr>
            <a:xfrm>
              <a:off x="1346435" y="4121488"/>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8"/>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dk2"/>
                </a:solidFill>
                <a:latin typeface="Open Sans"/>
                <a:ea typeface="Open Sans"/>
                <a:cs typeface="Open Sans"/>
                <a:sym typeface="Open Sans"/>
              </a:rPr>
              <a:t>‹#›</a:t>
            </a:fld>
            <a:endParaRPr sz="1000">
              <a:solidFill>
                <a:schemeClr val="dk2"/>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hyperlink" Target="http://www.transtats.bts.gov/DL_SelectFields.asp?Table_ID=31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Basic Network Analysis</a:t>
            </a:r>
            <a:endParaRPr/>
          </a:p>
        </p:txBody>
      </p:sp>
      <p:sp>
        <p:nvSpPr>
          <p:cNvPr id="67" name="Shape 67"/>
          <p:cNvSpPr txBox="1"/>
          <p:nvPr>
            <p:ph idx="1" type="subTitle"/>
          </p:nvPr>
        </p:nvSpPr>
        <p:spPr>
          <a:xfrm>
            <a:off x="2137225" y="2850052"/>
            <a:ext cx="4870500" cy="94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Jeremy Guillette</a:t>
            </a:r>
            <a:endParaRPr/>
          </a:p>
          <a:p>
            <a:pPr indent="0" lvl="0" marL="0">
              <a:spcBef>
                <a:spcPts val="0"/>
              </a:spcBef>
              <a:spcAft>
                <a:spcPts val="0"/>
              </a:spcAft>
              <a:buNone/>
            </a:pPr>
            <a:r>
              <a:t/>
            </a:r>
            <a:endParaRPr sz="1400"/>
          </a:p>
          <a:p>
            <a:pPr indent="0" lvl="0" marL="0" rtl="0">
              <a:spcBef>
                <a:spcPts val="0"/>
              </a:spcBef>
              <a:spcAft>
                <a:spcPts val="0"/>
              </a:spcAft>
              <a:buNone/>
            </a:pPr>
            <a:r>
              <a:rPr lang="en" sz="1400"/>
              <a:t>History Department Digital Scholarship Facilitator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90873" y="0"/>
            <a:ext cx="8962253" cy="5143500"/>
          </a:xfrm>
          <a:prstGeom prst="rect">
            <a:avLst/>
          </a:prstGeom>
          <a:noFill/>
          <a:ln>
            <a:noFill/>
          </a:ln>
        </p:spPr>
      </p:pic>
      <p:pic>
        <p:nvPicPr>
          <p:cNvPr id="121" name="Shape 121"/>
          <p:cNvPicPr preferRelativeResize="0"/>
          <p:nvPr/>
        </p:nvPicPr>
        <p:blipFill>
          <a:blip r:embed="rId4">
            <a:alphaModFix/>
          </a:blip>
          <a:stretch>
            <a:fillRect/>
          </a:stretch>
        </p:blipFill>
        <p:spPr>
          <a:xfrm>
            <a:off x="588663" y="-12"/>
            <a:ext cx="2271650" cy="2887700"/>
          </a:xfrm>
          <a:prstGeom prst="rect">
            <a:avLst/>
          </a:prstGeom>
          <a:noFill/>
          <a:ln>
            <a:noFill/>
          </a:ln>
        </p:spPr>
      </p:pic>
      <p:pic>
        <p:nvPicPr>
          <p:cNvPr id="122" name="Shape 122"/>
          <p:cNvPicPr preferRelativeResize="0"/>
          <p:nvPr/>
        </p:nvPicPr>
        <p:blipFill>
          <a:blip r:embed="rId5">
            <a:alphaModFix/>
          </a:blip>
          <a:stretch>
            <a:fillRect/>
          </a:stretch>
        </p:blipFill>
        <p:spPr>
          <a:xfrm>
            <a:off x="3121432" y="680463"/>
            <a:ext cx="4880353" cy="39367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Shape 127"/>
          <p:cNvPicPr preferRelativeResize="0"/>
          <p:nvPr/>
        </p:nvPicPr>
        <p:blipFill>
          <a:blip r:embed="rId3">
            <a:alphaModFix/>
          </a:blip>
          <a:stretch>
            <a:fillRect/>
          </a:stretch>
        </p:blipFill>
        <p:spPr>
          <a:xfrm>
            <a:off x="1116900" y="152400"/>
            <a:ext cx="6910197"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1864775" y="152400"/>
            <a:ext cx="5414443"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Shape 137"/>
          <p:cNvPicPr preferRelativeResize="0"/>
          <p:nvPr/>
        </p:nvPicPr>
        <p:blipFill>
          <a:blip r:embed="rId3">
            <a:alphaModFix/>
          </a:blip>
          <a:stretch>
            <a:fillRect/>
          </a:stretch>
        </p:blipFill>
        <p:spPr>
          <a:xfrm>
            <a:off x="1341888" y="152400"/>
            <a:ext cx="6460226" cy="4838701"/>
          </a:xfrm>
          <a:prstGeom prst="rect">
            <a:avLst/>
          </a:prstGeom>
          <a:noFill/>
          <a:ln>
            <a:noFill/>
          </a:ln>
        </p:spPr>
      </p:pic>
      <p:sp>
        <p:nvSpPr>
          <p:cNvPr id="138" name="Shape 138"/>
          <p:cNvSpPr/>
          <p:nvPr/>
        </p:nvSpPr>
        <p:spPr>
          <a:xfrm>
            <a:off x="4794125" y="2775550"/>
            <a:ext cx="2005500" cy="2199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701038" y="152400"/>
            <a:ext cx="7741922" cy="4838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90873" y="0"/>
            <a:ext cx="8962253" cy="5143500"/>
          </a:xfrm>
          <a:prstGeom prst="rect">
            <a:avLst/>
          </a:prstGeom>
          <a:noFill/>
          <a:ln>
            <a:noFill/>
          </a:ln>
        </p:spPr>
      </p:pic>
      <p:pic>
        <p:nvPicPr>
          <p:cNvPr id="149" name="Shape 149"/>
          <p:cNvPicPr preferRelativeResize="0"/>
          <p:nvPr/>
        </p:nvPicPr>
        <p:blipFill>
          <a:blip r:embed="rId4">
            <a:alphaModFix/>
          </a:blip>
          <a:stretch>
            <a:fillRect/>
          </a:stretch>
        </p:blipFill>
        <p:spPr>
          <a:xfrm>
            <a:off x="567638" y="35038"/>
            <a:ext cx="2271650" cy="2887700"/>
          </a:xfrm>
          <a:prstGeom prst="rect">
            <a:avLst/>
          </a:prstGeom>
          <a:noFill/>
          <a:ln>
            <a:noFill/>
          </a:ln>
        </p:spPr>
      </p:pic>
      <p:pic>
        <p:nvPicPr>
          <p:cNvPr id="150" name="Shape 150"/>
          <p:cNvPicPr preferRelativeResize="0"/>
          <p:nvPr/>
        </p:nvPicPr>
        <p:blipFill>
          <a:blip r:embed="rId5">
            <a:alphaModFix/>
          </a:blip>
          <a:stretch>
            <a:fillRect/>
          </a:stretch>
        </p:blipFill>
        <p:spPr>
          <a:xfrm>
            <a:off x="3491025" y="736513"/>
            <a:ext cx="4880350" cy="39367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665888" y="152400"/>
            <a:ext cx="7812236"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Shape 160"/>
          <p:cNvPicPr preferRelativeResize="0"/>
          <p:nvPr/>
        </p:nvPicPr>
        <p:blipFill>
          <a:blip r:embed="rId3">
            <a:alphaModFix/>
          </a:blip>
          <a:stretch>
            <a:fillRect/>
          </a:stretch>
        </p:blipFill>
        <p:spPr>
          <a:xfrm>
            <a:off x="665888" y="152400"/>
            <a:ext cx="7812236"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Shape 165"/>
          <p:cNvPicPr preferRelativeResize="0"/>
          <p:nvPr/>
        </p:nvPicPr>
        <p:blipFill>
          <a:blip r:embed="rId3">
            <a:alphaModFix/>
          </a:blip>
          <a:stretch>
            <a:fillRect/>
          </a:stretch>
        </p:blipFill>
        <p:spPr>
          <a:xfrm>
            <a:off x="1341888" y="152400"/>
            <a:ext cx="6460226" cy="4838701"/>
          </a:xfrm>
          <a:prstGeom prst="rect">
            <a:avLst/>
          </a:prstGeom>
          <a:noFill/>
          <a:ln>
            <a:noFill/>
          </a:ln>
        </p:spPr>
      </p:pic>
      <p:sp>
        <p:nvSpPr>
          <p:cNvPr id="166" name="Shape 166"/>
          <p:cNvSpPr/>
          <p:nvPr/>
        </p:nvSpPr>
        <p:spPr>
          <a:xfrm>
            <a:off x="4820000" y="2762600"/>
            <a:ext cx="1960200" cy="2457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Shape 171"/>
          <p:cNvPicPr preferRelativeResize="0"/>
          <p:nvPr/>
        </p:nvPicPr>
        <p:blipFill>
          <a:blip r:embed="rId3">
            <a:alphaModFix/>
          </a:blip>
          <a:stretch>
            <a:fillRect/>
          </a:stretch>
        </p:blipFill>
        <p:spPr>
          <a:xfrm>
            <a:off x="701038" y="152400"/>
            <a:ext cx="7741922" cy="4838702"/>
          </a:xfrm>
          <a:prstGeom prst="rect">
            <a:avLst/>
          </a:prstGeom>
          <a:noFill/>
          <a:ln>
            <a:noFill/>
          </a:ln>
        </p:spPr>
      </p:pic>
      <p:pic>
        <p:nvPicPr>
          <p:cNvPr id="172" name="Shape 172"/>
          <p:cNvPicPr preferRelativeResize="0"/>
          <p:nvPr/>
        </p:nvPicPr>
        <p:blipFill>
          <a:blip r:embed="rId4">
            <a:alphaModFix/>
          </a:blip>
          <a:stretch>
            <a:fillRect/>
          </a:stretch>
        </p:blipFill>
        <p:spPr>
          <a:xfrm>
            <a:off x="647000" y="2261800"/>
            <a:ext cx="2736699" cy="135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12000"/>
              <a:t>bit.ly/DFgephi</a:t>
            </a:r>
            <a:endParaRPr sz="12000"/>
          </a:p>
        </p:txBody>
      </p:sp>
      <p:sp>
        <p:nvSpPr>
          <p:cNvPr id="73" name="Shape 73"/>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701038" y="152400"/>
            <a:ext cx="7741922" cy="4838702"/>
          </a:xfrm>
          <a:prstGeom prst="rect">
            <a:avLst/>
          </a:prstGeom>
          <a:noFill/>
          <a:ln>
            <a:noFill/>
          </a:ln>
        </p:spPr>
      </p:pic>
      <p:sp>
        <p:nvSpPr>
          <p:cNvPr id="178" name="Shape 178"/>
          <p:cNvSpPr/>
          <p:nvPr/>
        </p:nvSpPr>
        <p:spPr>
          <a:xfrm>
            <a:off x="701050" y="2616800"/>
            <a:ext cx="1966200" cy="17520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2254575" y="2454175"/>
            <a:ext cx="412500" cy="1626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Shape 184"/>
          <p:cNvPicPr preferRelativeResize="0"/>
          <p:nvPr/>
        </p:nvPicPr>
        <p:blipFill>
          <a:blip r:embed="rId3">
            <a:alphaModFix/>
          </a:blip>
          <a:stretch>
            <a:fillRect/>
          </a:stretch>
        </p:blipFill>
        <p:spPr>
          <a:xfrm>
            <a:off x="701038" y="152400"/>
            <a:ext cx="7741922" cy="4838702"/>
          </a:xfrm>
          <a:prstGeom prst="rect">
            <a:avLst/>
          </a:prstGeom>
          <a:noFill/>
          <a:ln>
            <a:noFill/>
          </a:ln>
        </p:spPr>
      </p:pic>
      <p:sp>
        <p:nvSpPr>
          <p:cNvPr id="185" name="Shape 185"/>
          <p:cNvSpPr/>
          <p:nvPr/>
        </p:nvSpPr>
        <p:spPr>
          <a:xfrm>
            <a:off x="2254575" y="2454175"/>
            <a:ext cx="412500" cy="1626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a:blip r:embed="rId3">
            <a:alphaModFix/>
          </a:blip>
          <a:stretch>
            <a:fillRect/>
          </a:stretch>
        </p:blipFill>
        <p:spPr>
          <a:xfrm>
            <a:off x="701038" y="152400"/>
            <a:ext cx="7741922"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701038" y="152400"/>
            <a:ext cx="7741922" cy="4838702"/>
          </a:xfrm>
          <a:prstGeom prst="rect">
            <a:avLst/>
          </a:prstGeom>
          <a:noFill/>
          <a:ln>
            <a:noFill/>
          </a:ln>
        </p:spPr>
      </p:pic>
      <p:sp>
        <p:nvSpPr>
          <p:cNvPr id="196" name="Shape 196"/>
          <p:cNvSpPr/>
          <p:nvPr/>
        </p:nvSpPr>
        <p:spPr>
          <a:xfrm>
            <a:off x="2018025" y="3518625"/>
            <a:ext cx="406500" cy="96000"/>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701038" y="152400"/>
            <a:ext cx="7741922" cy="4838702"/>
          </a:xfrm>
          <a:prstGeom prst="rect">
            <a:avLst/>
          </a:prstGeom>
          <a:noFill/>
          <a:ln>
            <a:noFill/>
          </a:ln>
        </p:spPr>
      </p:pic>
      <p:sp>
        <p:nvSpPr>
          <p:cNvPr id="202" name="Shape 202"/>
          <p:cNvSpPr/>
          <p:nvPr/>
        </p:nvSpPr>
        <p:spPr>
          <a:xfrm>
            <a:off x="1988450" y="3629525"/>
            <a:ext cx="406500" cy="96000"/>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03" name="Shape 203"/>
          <p:cNvGrpSpPr/>
          <p:nvPr/>
        </p:nvGrpSpPr>
        <p:grpSpPr>
          <a:xfrm>
            <a:off x="3900175" y="2101050"/>
            <a:ext cx="2717375" cy="911875"/>
            <a:chOff x="3900175" y="2101050"/>
            <a:chExt cx="2717375" cy="911875"/>
          </a:xfrm>
        </p:grpSpPr>
        <p:sp>
          <p:nvSpPr>
            <p:cNvPr id="204" name="Shape 204"/>
            <p:cNvSpPr/>
            <p:nvPr/>
          </p:nvSpPr>
          <p:spPr>
            <a:xfrm>
              <a:off x="3944525" y="2820925"/>
              <a:ext cx="406500" cy="96000"/>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a:off x="6211050" y="2101050"/>
              <a:ext cx="406500" cy="96000"/>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3900175" y="2916925"/>
              <a:ext cx="406500" cy="96000"/>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Shape 211"/>
          <p:cNvPicPr preferRelativeResize="0"/>
          <p:nvPr/>
        </p:nvPicPr>
        <p:blipFill>
          <a:blip r:embed="rId3">
            <a:alphaModFix/>
          </a:blip>
          <a:stretch>
            <a:fillRect/>
          </a:stretch>
        </p:blipFill>
        <p:spPr>
          <a:xfrm>
            <a:off x="701038" y="152400"/>
            <a:ext cx="7741922" cy="4838702"/>
          </a:xfrm>
          <a:prstGeom prst="rect">
            <a:avLst/>
          </a:prstGeom>
          <a:noFill/>
          <a:ln>
            <a:noFill/>
          </a:ln>
        </p:spPr>
      </p:pic>
      <p:sp>
        <p:nvSpPr>
          <p:cNvPr id="212" name="Shape 212"/>
          <p:cNvSpPr/>
          <p:nvPr/>
        </p:nvSpPr>
        <p:spPr>
          <a:xfrm>
            <a:off x="2018025" y="3407750"/>
            <a:ext cx="406500" cy="96000"/>
          </a:xfrm>
          <a:prstGeom prst="lef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Shape 217"/>
          <p:cNvPicPr preferRelativeResize="0"/>
          <p:nvPr/>
        </p:nvPicPr>
        <p:blipFill>
          <a:blip r:embed="rId3">
            <a:alphaModFix/>
          </a:blip>
          <a:stretch>
            <a:fillRect/>
          </a:stretch>
        </p:blipFill>
        <p:spPr>
          <a:xfrm>
            <a:off x="701038" y="152400"/>
            <a:ext cx="7741922" cy="4838702"/>
          </a:xfrm>
          <a:prstGeom prst="rect">
            <a:avLst/>
          </a:prstGeom>
          <a:noFill/>
          <a:ln>
            <a:noFill/>
          </a:ln>
        </p:spPr>
      </p:pic>
      <p:sp>
        <p:nvSpPr>
          <p:cNvPr id="218" name="Shape 218"/>
          <p:cNvSpPr/>
          <p:nvPr/>
        </p:nvSpPr>
        <p:spPr>
          <a:xfrm>
            <a:off x="2128925" y="598750"/>
            <a:ext cx="229200" cy="2367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nvSpPr>
        <p:spPr>
          <a:xfrm>
            <a:off x="975750" y="790950"/>
            <a:ext cx="340200" cy="1923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20" name="Shape 220"/>
          <p:cNvPicPr preferRelativeResize="0"/>
          <p:nvPr/>
        </p:nvPicPr>
        <p:blipFill>
          <a:blip r:embed="rId4">
            <a:alphaModFix/>
          </a:blip>
          <a:stretch>
            <a:fillRect/>
          </a:stretch>
        </p:blipFill>
        <p:spPr>
          <a:xfrm>
            <a:off x="669200" y="1033375"/>
            <a:ext cx="2308174" cy="73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701038" y="152400"/>
            <a:ext cx="7741922" cy="48387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701038" y="152400"/>
            <a:ext cx="7741922" cy="4838702"/>
          </a:xfrm>
          <a:prstGeom prst="rect">
            <a:avLst/>
          </a:prstGeom>
          <a:noFill/>
          <a:ln>
            <a:noFill/>
          </a:ln>
        </p:spPr>
      </p:pic>
      <p:sp>
        <p:nvSpPr>
          <p:cNvPr id="231" name="Shape 231"/>
          <p:cNvSpPr/>
          <p:nvPr/>
        </p:nvSpPr>
        <p:spPr>
          <a:xfrm>
            <a:off x="1966300" y="620925"/>
            <a:ext cx="207000" cy="1923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a:off x="983150" y="798350"/>
            <a:ext cx="339900" cy="1773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33" name="Shape 233"/>
          <p:cNvPicPr preferRelativeResize="0"/>
          <p:nvPr/>
        </p:nvPicPr>
        <p:blipFill>
          <a:blip r:embed="rId4">
            <a:alphaModFix/>
          </a:blip>
          <a:stretch>
            <a:fillRect/>
          </a:stretch>
        </p:blipFill>
        <p:spPr>
          <a:xfrm>
            <a:off x="649300" y="1034875"/>
            <a:ext cx="2615526" cy="95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701038" y="152400"/>
            <a:ext cx="7741922" cy="48387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1205025" y="0"/>
            <a:ext cx="6733950" cy="5047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Shape 243"/>
          <p:cNvPicPr preferRelativeResize="0"/>
          <p:nvPr/>
        </p:nvPicPr>
        <p:blipFill>
          <a:blip r:embed="rId3">
            <a:alphaModFix/>
          </a:blip>
          <a:stretch>
            <a:fillRect/>
          </a:stretch>
        </p:blipFill>
        <p:spPr>
          <a:xfrm>
            <a:off x="701038" y="152400"/>
            <a:ext cx="7741922" cy="4838702"/>
          </a:xfrm>
          <a:prstGeom prst="rect">
            <a:avLst/>
          </a:prstGeom>
          <a:noFill/>
          <a:ln>
            <a:noFill/>
          </a:ln>
        </p:spPr>
      </p:pic>
      <p:sp>
        <p:nvSpPr>
          <p:cNvPr id="244" name="Shape 244"/>
          <p:cNvSpPr/>
          <p:nvPr/>
        </p:nvSpPr>
        <p:spPr>
          <a:xfrm>
            <a:off x="2661150" y="177400"/>
            <a:ext cx="909300" cy="184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a:off x="1626250" y="4479600"/>
            <a:ext cx="606300" cy="3180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Shape 250"/>
          <p:cNvPicPr preferRelativeResize="0"/>
          <p:nvPr/>
        </p:nvPicPr>
        <p:blipFill rotWithShape="1">
          <a:blip r:embed="rId3">
            <a:alphaModFix/>
          </a:blip>
          <a:srcRect b="16120" l="19298" r="22921" t="17266"/>
          <a:stretch/>
        </p:blipFill>
        <p:spPr>
          <a:xfrm>
            <a:off x="2341288" y="0"/>
            <a:ext cx="4461422"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Shape 255"/>
          <p:cNvPicPr preferRelativeResize="0"/>
          <p:nvPr/>
        </p:nvPicPr>
        <p:blipFill>
          <a:blip r:embed="rId3">
            <a:alphaModFix/>
          </a:blip>
          <a:stretch>
            <a:fillRect/>
          </a:stretch>
        </p:blipFill>
        <p:spPr>
          <a:xfrm>
            <a:off x="701038" y="152400"/>
            <a:ext cx="7741920" cy="4838700"/>
          </a:xfrm>
          <a:prstGeom prst="rect">
            <a:avLst/>
          </a:prstGeom>
          <a:noFill/>
          <a:ln>
            <a:noFill/>
          </a:ln>
        </p:spPr>
      </p:pic>
      <p:sp>
        <p:nvSpPr>
          <p:cNvPr id="256" name="Shape 256"/>
          <p:cNvSpPr/>
          <p:nvPr/>
        </p:nvSpPr>
        <p:spPr>
          <a:xfrm>
            <a:off x="725375" y="164850"/>
            <a:ext cx="692400" cy="151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a:off x="7049075" y="1681525"/>
            <a:ext cx="692400" cy="151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a:off x="7042650" y="1094650"/>
            <a:ext cx="283500" cy="151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Shape 259"/>
          <p:cNvSpPr/>
          <p:nvPr/>
        </p:nvSpPr>
        <p:spPr>
          <a:xfrm>
            <a:off x="7119000" y="2403375"/>
            <a:ext cx="567600" cy="151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Shape 264"/>
          <p:cNvPicPr preferRelativeResize="0"/>
          <p:nvPr/>
        </p:nvPicPr>
        <p:blipFill>
          <a:blip r:embed="rId3">
            <a:alphaModFix/>
          </a:blip>
          <a:stretch>
            <a:fillRect/>
          </a:stretch>
        </p:blipFill>
        <p:spPr>
          <a:xfrm>
            <a:off x="701038" y="152400"/>
            <a:ext cx="7741920"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Shape 269"/>
          <p:cNvPicPr preferRelativeResize="0"/>
          <p:nvPr/>
        </p:nvPicPr>
        <p:blipFill>
          <a:blip r:embed="rId3">
            <a:alphaModFix/>
          </a:blip>
          <a:stretch>
            <a:fillRect/>
          </a:stretch>
        </p:blipFill>
        <p:spPr>
          <a:xfrm>
            <a:off x="701038" y="152400"/>
            <a:ext cx="7741920" cy="4838700"/>
          </a:xfrm>
          <a:prstGeom prst="rect">
            <a:avLst/>
          </a:prstGeom>
          <a:noFill/>
          <a:ln>
            <a:noFill/>
          </a:ln>
        </p:spPr>
      </p:pic>
      <p:sp>
        <p:nvSpPr>
          <p:cNvPr id="270" name="Shape 270"/>
          <p:cNvSpPr/>
          <p:nvPr/>
        </p:nvSpPr>
        <p:spPr>
          <a:xfrm>
            <a:off x="6817700" y="138035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nvSpPr>
        <p:spPr>
          <a:xfrm>
            <a:off x="6817700" y="186910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nvSpPr>
        <p:spPr>
          <a:xfrm>
            <a:off x="6817700" y="267315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nvSpPr>
        <p:spPr>
          <a:xfrm>
            <a:off x="6817700" y="314085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701038" y="152400"/>
            <a:ext cx="7741920" cy="4838700"/>
          </a:xfrm>
          <a:prstGeom prst="rect">
            <a:avLst/>
          </a:prstGeom>
          <a:noFill/>
          <a:ln>
            <a:noFill/>
          </a:ln>
        </p:spPr>
      </p:pic>
      <p:sp>
        <p:nvSpPr>
          <p:cNvPr id="279" name="Shape 279"/>
          <p:cNvSpPr/>
          <p:nvPr/>
        </p:nvSpPr>
        <p:spPr>
          <a:xfrm>
            <a:off x="7140025" y="4596525"/>
            <a:ext cx="245400" cy="141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p:nvPr/>
        </p:nvSpPr>
        <p:spPr>
          <a:xfrm rot="10800000">
            <a:off x="8442950" y="474545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Shape 285"/>
          <p:cNvPicPr preferRelativeResize="0"/>
          <p:nvPr/>
        </p:nvPicPr>
        <p:blipFill>
          <a:blip r:embed="rId3">
            <a:alphaModFix/>
          </a:blip>
          <a:stretch>
            <a:fillRect/>
          </a:stretch>
        </p:blipFill>
        <p:spPr>
          <a:xfrm>
            <a:off x="701038" y="152400"/>
            <a:ext cx="7741920" cy="4838700"/>
          </a:xfrm>
          <a:prstGeom prst="rect">
            <a:avLst/>
          </a:prstGeom>
          <a:noFill/>
          <a:ln>
            <a:noFill/>
          </a:ln>
        </p:spPr>
      </p:pic>
      <p:sp>
        <p:nvSpPr>
          <p:cNvPr id="286" name="Shape 286"/>
          <p:cNvSpPr/>
          <p:nvPr/>
        </p:nvSpPr>
        <p:spPr>
          <a:xfrm>
            <a:off x="6831725" y="299020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a:off x="7104875" y="4596525"/>
            <a:ext cx="91200" cy="279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701038" y="152400"/>
            <a:ext cx="7741920" cy="4838700"/>
          </a:xfrm>
          <a:prstGeom prst="rect">
            <a:avLst/>
          </a:prstGeom>
          <a:noFill/>
          <a:ln>
            <a:noFill/>
          </a:ln>
        </p:spPr>
      </p:pic>
      <p:grpSp>
        <p:nvGrpSpPr>
          <p:cNvPr id="293" name="Shape 293"/>
          <p:cNvGrpSpPr/>
          <p:nvPr/>
        </p:nvGrpSpPr>
        <p:grpSpPr>
          <a:xfrm>
            <a:off x="2262875" y="2930675"/>
            <a:ext cx="224100" cy="802375"/>
            <a:chOff x="2262875" y="2930675"/>
            <a:chExt cx="224100" cy="802375"/>
          </a:xfrm>
        </p:grpSpPr>
        <p:sp>
          <p:nvSpPr>
            <p:cNvPr id="294" name="Shape 294"/>
            <p:cNvSpPr/>
            <p:nvPr/>
          </p:nvSpPr>
          <p:spPr>
            <a:xfrm rot="10800000">
              <a:off x="2262875" y="2930675"/>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5" name="Shape 295"/>
            <p:cNvSpPr/>
            <p:nvPr/>
          </p:nvSpPr>
          <p:spPr>
            <a:xfrm rot="10800000">
              <a:off x="2262875" y="317415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Shape 296"/>
            <p:cNvSpPr/>
            <p:nvPr/>
          </p:nvSpPr>
          <p:spPr>
            <a:xfrm rot="10800000">
              <a:off x="2262875" y="364185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97" name="Shape 297"/>
          <p:cNvSpPr/>
          <p:nvPr/>
        </p:nvSpPr>
        <p:spPr>
          <a:xfrm rot="10800000">
            <a:off x="2262875" y="2476975"/>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Centrality</a:t>
            </a:r>
            <a:endParaRPr/>
          </a:p>
        </p:txBody>
      </p:sp>
      <p:sp>
        <p:nvSpPr>
          <p:cNvPr id="303" name="Shape 303"/>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0" lvl="0" marL="0">
              <a:spcBef>
                <a:spcPts val="0"/>
              </a:spcBef>
              <a:spcAft>
                <a:spcPts val="1600"/>
              </a:spcAft>
              <a:buNone/>
            </a:pPr>
            <a:r>
              <a:rPr lang="en"/>
              <a:t>How important is a node in the network?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Sample Network</a:t>
            </a:r>
            <a:endParaRPr/>
          </a:p>
        </p:txBody>
      </p:sp>
      <p:pic>
        <p:nvPicPr>
          <p:cNvPr id="309" name="Shape 309"/>
          <p:cNvPicPr preferRelativeResize="0"/>
          <p:nvPr/>
        </p:nvPicPr>
        <p:blipFill>
          <a:blip r:embed="rId3">
            <a:alphaModFix/>
          </a:blip>
          <a:stretch>
            <a:fillRect/>
          </a:stretch>
        </p:blipFill>
        <p:spPr>
          <a:xfrm>
            <a:off x="2576463" y="1152425"/>
            <a:ext cx="3991076" cy="3991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Shape 83"/>
          <p:cNvPicPr preferRelativeResize="0"/>
          <p:nvPr/>
        </p:nvPicPr>
        <p:blipFill>
          <a:blip r:embed="rId3">
            <a:alphaModFix/>
          </a:blip>
          <a:stretch>
            <a:fillRect/>
          </a:stretch>
        </p:blipFill>
        <p:spPr>
          <a:xfrm>
            <a:off x="1876425" y="609600"/>
            <a:ext cx="5391150" cy="3924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Degree</a:t>
            </a:r>
            <a:endParaRPr/>
          </a:p>
        </p:txBody>
      </p:sp>
      <p:pic>
        <p:nvPicPr>
          <p:cNvPr id="315" name="Shape 315"/>
          <p:cNvPicPr preferRelativeResize="0"/>
          <p:nvPr/>
        </p:nvPicPr>
        <p:blipFill>
          <a:blip r:embed="rId3">
            <a:alphaModFix/>
          </a:blip>
          <a:stretch>
            <a:fillRect/>
          </a:stretch>
        </p:blipFill>
        <p:spPr>
          <a:xfrm>
            <a:off x="2576463" y="1152425"/>
            <a:ext cx="3991076" cy="39910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Closeness</a:t>
            </a:r>
            <a:endParaRPr/>
          </a:p>
        </p:txBody>
      </p:sp>
      <p:pic>
        <p:nvPicPr>
          <p:cNvPr id="321" name="Shape 321"/>
          <p:cNvPicPr preferRelativeResize="0"/>
          <p:nvPr/>
        </p:nvPicPr>
        <p:blipFill>
          <a:blip r:embed="rId3">
            <a:alphaModFix/>
          </a:blip>
          <a:stretch>
            <a:fillRect/>
          </a:stretch>
        </p:blipFill>
        <p:spPr>
          <a:xfrm>
            <a:off x="2576476" y="1152425"/>
            <a:ext cx="3991048" cy="39910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Betweenness</a:t>
            </a:r>
            <a:endParaRPr/>
          </a:p>
        </p:txBody>
      </p:sp>
      <p:pic>
        <p:nvPicPr>
          <p:cNvPr id="327" name="Shape 327"/>
          <p:cNvPicPr preferRelativeResize="0"/>
          <p:nvPr/>
        </p:nvPicPr>
        <p:blipFill>
          <a:blip r:embed="rId3">
            <a:alphaModFix/>
          </a:blip>
          <a:stretch>
            <a:fillRect/>
          </a:stretch>
        </p:blipFill>
        <p:spPr>
          <a:xfrm>
            <a:off x="2576463" y="1152425"/>
            <a:ext cx="3991076" cy="39910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Eigenvector</a:t>
            </a:r>
            <a:endParaRPr/>
          </a:p>
        </p:txBody>
      </p:sp>
      <p:pic>
        <p:nvPicPr>
          <p:cNvPr id="333" name="Shape 333"/>
          <p:cNvPicPr preferRelativeResize="0"/>
          <p:nvPr/>
        </p:nvPicPr>
        <p:blipFill>
          <a:blip r:embed="rId3">
            <a:alphaModFix/>
          </a:blip>
          <a:stretch>
            <a:fillRect/>
          </a:stretch>
        </p:blipFill>
        <p:spPr>
          <a:xfrm>
            <a:off x="2576463" y="1152425"/>
            <a:ext cx="3991076" cy="39910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Shape 338"/>
          <p:cNvPicPr preferRelativeResize="0"/>
          <p:nvPr/>
        </p:nvPicPr>
        <p:blipFill>
          <a:blip r:embed="rId3">
            <a:alphaModFix/>
          </a:blip>
          <a:stretch>
            <a:fillRect/>
          </a:stretch>
        </p:blipFill>
        <p:spPr>
          <a:xfrm>
            <a:off x="701038" y="152400"/>
            <a:ext cx="7741920" cy="4838700"/>
          </a:xfrm>
          <a:prstGeom prst="rect">
            <a:avLst/>
          </a:prstGeom>
          <a:noFill/>
          <a:ln>
            <a:noFill/>
          </a:ln>
        </p:spPr>
      </p:pic>
      <p:sp>
        <p:nvSpPr>
          <p:cNvPr id="339" name="Shape 339"/>
          <p:cNvSpPr/>
          <p:nvPr/>
        </p:nvSpPr>
        <p:spPr>
          <a:xfrm rot="10800000">
            <a:off x="8442950" y="2701175"/>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7315200" y="1107100"/>
            <a:ext cx="315300" cy="1191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59613" y="152400"/>
            <a:ext cx="8824766"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Shape 350"/>
          <p:cNvPicPr preferRelativeResize="0"/>
          <p:nvPr/>
        </p:nvPicPr>
        <p:blipFill>
          <a:blip r:embed="rId3">
            <a:alphaModFix/>
          </a:blip>
          <a:stretch>
            <a:fillRect/>
          </a:stretch>
        </p:blipFill>
        <p:spPr>
          <a:xfrm>
            <a:off x="2765550" y="0"/>
            <a:ext cx="3612897"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Shape 355"/>
          <p:cNvPicPr preferRelativeResize="0"/>
          <p:nvPr/>
        </p:nvPicPr>
        <p:blipFill>
          <a:blip r:embed="rId3">
            <a:alphaModFix/>
          </a:blip>
          <a:stretch>
            <a:fillRect/>
          </a:stretch>
        </p:blipFill>
        <p:spPr>
          <a:xfrm>
            <a:off x="701038" y="152400"/>
            <a:ext cx="7741920" cy="4838700"/>
          </a:xfrm>
          <a:prstGeom prst="rect">
            <a:avLst/>
          </a:prstGeom>
          <a:noFill/>
          <a:ln>
            <a:noFill/>
          </a:ln>
        </p:spPr>
      </p:pic>
      <p:sp>
        <p:nvSpPr>
          <p:cNvPr id="356" name="Shape 356"/>
          <p:cNvSpPr/>
          <p:nvPr/>
        </p:nvSpPr>
        <p:spPr>
          <a:xfrm>
            <a:off x="476950" y="78130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Shape 361"/>
          <p:cNvPicPr preferRelativeResize="0"/>
          <p:nvPr/>
        </p:nvPicPr>
        <p:blipFill>
          <a:blip r:embed="rId3">
            <a:alphaModFix/>
          </a:blip>
          <a:stretch>
            <a:fillRect/>
          </a:stretch>
        </p:blipFill>
        <p:spPr>
          <a:xfrm>
            <a:off x="701038" y="152400"/>
            <a:ext cx="7741920" cy="4838700"/>
          </a:xfrm>
          <a:prstGeom prst="rect">
            <a:avLst/>
          </a:prstGeom>
          <a:noFill/>
          <a:ln>
            <a:noFill/>
          </a:ln>
        </p:spPr>
      </p:pic>
      <p:sp>
        <p:nvSpPr>
          <p:cNvPr id="362" name="Shape 362"/>
          <p:cNvSpPr/>
          <p:nvPr/>
        </p:nvSpPr>
        <p:spPr>
          <a:xfrm rot="10800000">
            <a:off x="8442950" y="2498000"/>
            <a:ext cx="224100" cy="912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1099838" y="152400"/>
            <a:ext cx="6944332"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1518425" y="-1058250"/>
            <a:ext cx="6107149" cy="61071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Shape 372"/>
          <p:cNvPicPr preferRelativeResize="0"/>
          <p:nvPr/>
        </p:nvPicPr>
        <p:blipFill>
          <a:blip r:embed="rId3">
            <a:alphaModFix/>
          </a:blip>
          <a:stretch>
            <a:fillRect/>
          </a:stretch>
        </p:blipFill>
        <p:spPr>
          <a:xfrm>
            <a:off x="2224913" y="152400"/>
            <a:ext cx="4694172" cy="483869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701038" y="152400"/>
            <a:ext cx="7741920"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Sharing options</a:t>
            </a:r>
            <a:endParaRPr/>
          </a:p>
        </p:txBody>
      </p:sp>
      <p:sp>
        <p:nvSpPr>
          <p:cNvPr id="383" name="Shape 383"/>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342900" lvl="0" marL="457200" rtl="0">
              <a:lnSpc>
                <a:spcPct val="200000"/>
              </a:lnSpc>
              <a:spcBef>
                <a:spcPts val="1000"/>
              </a:spcBef>
              <a:spcAft>
                <a:spcPts val="0"/>
              </a:spcAft>
              <a:buSzPts val="1800"/>
              <a:buChar char="●"/>
            </a:pPr>
            <a:r>
              <a:rPr lang="en"/>
              <a:t>Export image (PNG, PDF, SVG)</a:t>
            </a:r>
            <a:endParaRPr/>
          </a:p>
          <a:p>
            <a:pPr indent="-342900" lvl="0" marL="457200" rtl="0">
              <a:lnSpc>
                <a:spcPct val="115000"/>
              </a:lnSpc>
              <a:spcBef>
                <a:spcPts val="1000"/>
              </a:spcBef>
              <a:spcAft>
                <a:spcPts val="0"/>
              </a:spcAft>
              <a:buSzPts val="1800"/>
              <a:buChar char="●"/>
            </a:pPr>
            <a:r>
              <a:rPr lang="en"/>
              <a:t>Export graph file (.gexf, etc.)</a:t>
            </a:r>
            <a:endParaRPr/>
          </a:p>
          <a:p>
            <a:pPr indent="-317500" lvl="1" marL="914400" rtl="0">
              <a:lnSpc>
                <a:spcPct val="200000"/>
              </a:lnSpc>
              <a:spcBef>
                <a:spcPts val="1000"/>
              </a:spcBef>
              <a:spcAft>
                <a:spcPts val="0"/>
              </a:spcAft>
              <a:buSzPts val="1400"/>
              <a:buChar char="○"/>
            </a:pPr>
            <a:r>
              <a:rPr lang="en"/>
              <a:t>Then use web renderers like gexf-js or Sigma js</a:t>
            </a:r>
            <a:endParaRPr/>
          </a:p>
          <a:p>
            <a:pPr indent="-342900" lvl="0" marL="457200">
              <a:lnSpc>
                <a:spcPct val="200000"/>
              </a:lnSpc>
              <a:spcBef>
                <a:spcPts val="1000"/>
              </a:spcBef>
              <a:spcAft>
                <a:spcPts val="1000"/>
              </a:spcAft>
              <a:buSzPts val="1800"/>
              <a:buChar char="●"/>
            </a:pPr>
            <a:r>
              <a:rPr lang="en"/>
              <a:t>Export node and edge tables (.csv, .tsv)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animEffect filter="fade" transition="in">
                                      <p:cBhvr>
                                        <p:cTn dur="1000"/>
                                        <p:tgtEl>
                                          <p:spTgt spid="3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1" st="1"/>
                                            </p:txEl>
                                          </p:spTgt>
                                        </p:tgtEl>
                                        <p:attrNameLst>
                                          <p:attrName>style.visibility</p:attrName>
                                        </p:attrNameLst>
                                      </p:cBhvr>
                                      <p:to>
                                        <p:strVal val="visible"/>
                                      </p:to>
                                    </p:set>
                                    <p:animEffect filter="fade" transition="in">
                                      <p:cBhvr>
                                        <p:cTn dur="1000"/>
                                        <p:tgtEl>
                                          <p:spTgt spid="3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2" st="2"/>
                                            </p:txEl>
                                          </p:spTgt>
                                        </p:tgtEl>
                                        <p:attrNameLst>
                                          <p:attrName>style.visibility</p:attrName>
                                        </p:attrNameLst>
                                      </p:cBhvr>
                                      <p:to>
                                        <p:strVal val="visible"/>
                                      </p:to>
                                    </p:set>
                                    <p:animEffect filter="fade" transition="in">
                                      <p:cBhvr>
                                        <p:cTn dur="1000"/>
                                        <p:tgtEl>
                                          <p:spTgt spid="3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3" st="3"/>
                                            </p:txEl>
                                          </p:spTgt>
                                        </p:tgtEl>
                                        <p:attrNameLst>
                                          <p:attrName>style.visibility</p:attrName>
                                        </p:attrNameLst>
                                      </p:cBhvr>
                                      <p:to>
                                        <p:strVal val="visible"/>
                                      </p:to>
                                    </p:set>
                                    <p:animEffect filter="fade" transition="in">
                                      <p:cBhvr>
                                        <p:cTn dur="1000"/>
                                        <p:tgtEl>
                                          <p:spTgt spid="3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Shape 388"/>
          <p:cNvPicPr preferRelativeResize="0"/>
          <p:nvPr/>
        </p:nvPicPr>
        <p:blipFill>
          <a:blip r:embed="rId3">
            <a:alphaModFix/>
          </a:blip>
          <a:stretch>
            <a:fillRect/>
          </a:stretch>
        </p:blipFill>
        <p:spPr>
          <a:xfrm>
            <a:off x="0" y="-875518"/>
            <a:ext cx="9144000" cy="68945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Network Analysis</a:t>
            </a:r>
            <a:endParaRPr/>
          </a:p>
        </p:txBody>
      </p:sp>
      <p:sp>
        <p:nvSpPr>
          <p:cNvPr id="94" name="Shape 94"/>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n"/>
              <a:t>Fundamentally, an analysis of </a:t>
            </a:r>
            <a:r>
              <a:rPr b="1" lang="en" u="sng"/>
              <a:t>nodes</a:t>
            </a:r>
            <a:r>
              <a:rPr lang="en"/>
              <a:t> connected by </a:t>
            </a:r>
            <a:r>
              <a:rPr b="1" lang="en" u="sng"/>
              <a:t>edges</a:t>
            </a:r>
            <a:endParaRPr b="1" u="sng"/>
          </a:p>
          <a:p>
            <a:pPr indent="-342900" lvl="0" marL="457200" rtl="0">
              <a:spcBef>
                <a:spcPts val="0"/>
              </a:spcBef>
              <a:spcAft>
                <a:spcPts val="0"/>
              </a:spcAft>
              <a:buSzPts val="1800"/>
              <a:buChar char="●"/>
            </a:pPr>
            <a:r>
              <a:rPr lang="en"/>
              <a:t>Up to you as a researcher to decide what constitutes a node and how you define your edges</a:t>
            </a:r>
            <a:endParaRPr/>
          </a:p>
          <a:p>
            <a:pPr indent="-342900" lvl="0" marL="457200" rtl="0">
              <a:spcBef>
                <a:spcPts val="0"/>
              </a:spcBef>
              <a:spcAft>
                <a:spcPts val="0"/>
              </a:spcAft>
              <a:buSzPts val="1800"/>
              <a:buChar char="●"/>
            </a:pPr>
            <a:r>
              <a:rPr lang="en"/>
              <a:t>Examples:</a:t>
            </a:r>
            <a:endParaRPr/>
          </a:p>
          <a:p>
            <a:pPr indent="-317500" lvl="1" marL="914400" rtl="0">
              <a:spcBef>
                <a:spcPts val="0"/>
              </a:spcBef>
              <a:spcAft>
                <a:spcPts val="0"/>
              </a:spcAft>
              <a:buSzPts val="1400"/>
              <a:buChar char="○"/>
            </a:pPr>
            <a:r>
              <a:rPr lang="en"/>
              <a:t>Nodes are people, and edges are defined by correspondence</a:t>
            </a:r>
            <a:endParaRPr/>
          </a:p>
          <a:p>
            <a:pPr indent="-317500" lvl="1" marL="914400" rtl="0">
              <a:spcBef>
                <a:spcPts val="0"/>
              </a:spcBef>
              <a:spcAft>
                <a:spcPts val="0"/>
              </a:spcAft>
              <a:buSzPts val="1400"/>
              <a:buChar char="○"/>
            </a:pPr>
            <a:r>
              <a:rPr lang="en"/>
              <a:t>Nodes are scholars, and edges are defined by co-authorship of published papers</a:t>
            </a:r>
            <a:endParaRPr/>
          </a:p>
          <a:p>
            <a:pPr indent="-317500" lvl="1" marL="914400">
              <a:spcBef>
                <a:spcPts val="0"/>
              </a:spcBef>
              <a:spcAft>
                <a:spcPts val="0"/>
              </a:spcAft>
              <a:buSzPts val="1400"/>
              <a:buChar char="○"/>
            </a:pPr>
            <a:r>
              <a:rPr lang="en"/>
              <a:t>Nodes are places, and edges are defined by roads connecting them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Gephi (gephi.org)</a:t>
            </a:r>
            <a:endParaRPr/>
          </a:p>
        </p:txBody>
      </p:sp>
      <p:sp>
        <p:nvSpPr>
          <p:cNvPr id="100" name="Shape 100"/>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Free and open source software</a:t>
            </a:r>
            <a:endParaRPr/>
          </a:p>
          <a:p>
            <a:pPr indent="-342900" lvl="0" marL="457200" rtl="0">
              <a:lnSpc>
                <a:spcPct val="200000"/>
              </a:lnSpc>
              <a:spcBef>
                <a:spcPts val="0"/>
              </a:spcBef>
              <a:spcAft>
                <a:spcPts val="0"/>
              </a:spcAft>
              <a:buSzPts val="1800"/>
              <a:buChar char="●"/>
            </a:pPr>
            <a:r>
              <a:rPr lang="en"/>
              <a:t>Runs on all major operating systems</a:t>
            </a:r>
            <a:endParaRPr/>
          </a:p>
          <a:p>
            <a:pPr indent="-342900" lvl="0" marL="457200" rtl="0">
              <a:lnSpc>
                <a:spcPct val="200000"/>
              </a:lnSpc>
              <a:spcBef>
                <a:spcPts val="0"/>
              </a:spcBef>
              <a:spcAft>
                <a:spcPts val="0"/>
              </a:spcAft>
              <a:buSzPts val="1800"/>
              <a:buChar char="●"/>
            </a:pPr>
            <a:r>
              <a:rPr lang="en"/>
              <a:t>Robust analysis functions</a:t>
            </a:r>
            <a:endParaRPr/>
          </a:p>
          <a:p>
            <a:pPr indent="-342900" lvl="0" marL="457200">
              <a:lnSpc>
                <a:spcPct val="200000"/>
              </a:lnSpc>
              <a:spcBef>
                <a:spcPts val="0"/>
              </a:spcBef>
              <a:spcAft>
                <a:spcPts val="0"/>
              </a:spcAft>
              <a:buSzPts val="1800"/>
              <a:buChar char="●"/>
            </a:pPr>
            <a:r>
              <a:rPr lang="en"/>
              <a:t>Extensible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Preparing Data</a:t>
            </a:r>
            <a:endParaRPr/>
          </a:p>
        </p:txBody>
      </p:sp>
      <p:graphicFrame>
        <p:nvGraphicFramePr>
          <p:cNvPr id="106" name="Shape 106"/>
          <p:cNvGraphicFramePr/>
          <p:nvPr/>
        </p:nvGraphicFramePr>
        <p:xfrm>
          <a:off x="311700" y="1529213"/>
          <a:ext cx="3000000" cy="3000000"/>
        </p:xfrm>
        <a:graphic>
          <a:graphicData uri="http://schemas.openxmlformats.org/drawingml/2006/table">
            <a:tbl>
              <a:tblPr>
                <a:noFill/>
                <a:tableStyleId>{70C5472A-E908-4B22-818F-A77BF49D1DF8}</a:tableStyleId>
              </a:tblPr>
              <a:tblGrid>
                <a:gridCol w="588075"/>
                <a:gridCol w="1411875"/>
                <a:gridCol w="999975"/>
                <a:gridCol w="999975"/>
              </a:tblGrid>
              <a:tr h="427175">
                <a:tc>
                  <a:txBody>
                    <a:bodyPr>
                      <a:noAutofit/>
                    </a:bodyPr>
                    <a:lstStyle/>
                    <a:p>
                      <a:pPr indent="0" lvl="0" marL="0">
                        <a:spcBef>
                          <a:spcPts val="0"/>
                        </a:spcBef>
                        <a:spcAft>
                          <a:spcPts val="0"/>
                        </a:spcAft>
                        <a:buNone/>
                      </a:pPr>
                      <a:r>
                        <a:rPr lang="en" u="sng">
                          <a:solidFill>
                            <a:schemeClr val="accent1"/>
                          </a:solidFill>
                        </a:rPr>
                        <a:t>ID</a:t>
                      </a:r>
                      <a:endParaRPr u="sng">
                        <a:solidFill>
                          <a:schemeClr val="accent1"/>
                        </a:solidFill>
                      </a:endParaRPr>
                    </a:p>
                  </a:txBody>
                  <a:tcPr marT="91425" marB="91425" marR="91425" marL="91425">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a:spcBef>
                          <a:spcPts val="0"/>
                        </a:spcBef>
                        <a:spcAft>
                          <a:spcPts val="0"/>
                        </a:spcAft>
                        <a:buNone/>
                      </a:pPr>
                      <a:r>
                        <a:rPr i="1" lang="en" u="sng">
                          <a:solidFill>
                            <a:schemeClr val="accent1"/>
                          </a:solidFill>
                        </a:rPr>
                        <a:t>Label</a:t>
                      </a:r>
                      <a:endParaRPr i="1" u="sng">
                        <a:solidFill>
                          <a:schemeClr val="accent1"/>
                        </a:solidFill>
                      </a:endParaRPr>
                    </a:p>
                  </a:txBody>
                  <a:tcPr marT="91425" marB="91425" marR="91425" marL="91425">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a:spcBef>
                          <a:spcPts val="0"/>
                        </a:spcBef>
                        <a:spcAft>
                          <a:spcPts val="0"/>
                        </a:spcAft>
                        <a:buNone/>
                      </a:pPr>
                      <a:r>
                        <a:rPr lang="en"/>
                        <a:t>State</a:t>
                      </a:r>
                      <a:endParaRPr/>
                    </a:p>
                  </a:txBody>
                  <a:tcPr marT="91425" marB="91425" marR="91425" marL="91425">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a:spcBef>
                          <a:spcPts val="0"/>
                        </a:spcBef>
                        <a:spcAft>
                          <a:spcPts val="0"/>
                        </a:spcAft>
                        <a:buNone/>
                      </a:pPr>
                      <a:r>
                        <a:rPr lang="en"/>
                        <a:t>Region</a:t>
                      </a:r>
                      <a:endParaRPr/>
                    </a:p>
                  </a:txBody>
                  <a:tcPr marT="91425" marB="91425" marR="91425" marL="91425">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r>
              <a:tr h="410800">
                <a:tc>
                  <a:txBody>
                    <a:bodyPr>
                      <a:noAutofit/>
                    </a:bodyPr>
                    <a:lstStyle/>
                    <a:p>
                      <a:pPr indent="0" lvl="0" marL="0">
                        <a:spcBef>
                          <a:spcPts val="0"/>
                        </a:spcBef>
                        <a:spcAft>
                          <a:spcPts val="0"/>
                        </a:spcAft>
                        <a:buNone/>
                      </a:pPr>
                      <a:r>
                        <a:rPr lang="en" sz="1000"/>
                        <a:t>13244</a:t>
                      </a:r>
                      <a:endParaRPr sz="1000"/>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MEM - Memphis, TN</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Tennessee</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Southeast</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r>
              <a:tr h="410800">
                <a:tc>
                  <a:txBody>
                    <a:bodyPr>
                      <a:noAutofit/>
                    </a:bodyPr>
                    <a:lstStyle/>
                    <a:p>
                      <a:pPr indent="0" lvl="0" marL="0">
                        <a:spcBef>
                          <a:spcPts val="0"/>
                        </a:spcBef>
                        <a:spcAft>
                          <a:spcPts val="0"/>
                        </a:spcAft>
                        <a:buNone/>
                      </a:pPr>
                      <a:r>
                        <a:rPr lang="en" sz="1000"/>
                        <a:t>13246</a:t>
                      </a:r>
                      <a:endParaRPr sz="1000"/>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MEO - Manteo, NC</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North Carolina</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Southeast</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r>
              <a:tr h="410800">
                <a:tc>
                  <a:txBody>
                    <a:bodyPr>
                      <a:noAutofit/>
                    </a:bodyPr>
                    <a:lstStyle/>
                    <a:p>
                      <a:pPr indent="0" lvl="0" marL="0">
                        <a:spcBef>
                          <a:spcPts val="0"/>
                        </a:spcBef>
                        <a:spcAft>
                          <a:spcPts val="0"/>
                        </a:spcAft>
                        <a:buNone/>
                      </a:pPr>
                      <a:r>
                        <a:rPr lang="en" sz="1000"/>
                        <a:t>13264</a:t>
                      </a:r>
                      <a:endParaRPr sz="1000"/>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MFR - Medford, OR</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Oregon</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Northwest</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r>
              <a:tr h="410800">
                <a:tc>
                  <a:txBody>
                    <a:bodyPr>
                      <a:noAutofit/>
                    </a:bodyPr>
                    <a:lstStyle/>
                    <a:p>
                      <a:pPr indent="0" lvl="0" marL="0">
                        <a:spcBef>
                          <a:spcPts val="0"/>
                        </a:spcBef>
                        <a:spcAft>
                          <a:spcPts val="0"/>
                        </a:spcAft>
                        <a:buNone/>
                      </a:pPr>
                      <a:r>
                        <a:rPr lang="en" sz="1000"/>
                        <a:t>13296</a:t>
                      </a:r>
                      <a:endParaRPr sz="1000"/>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MHT - Manchester, NH</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New Hampshire</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Northeast</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r>
              <a:tr h="410800">
                <a:tc>
                  <a:txBody>
                    <a:bodyPr>
                      <a:noAutofit/>
                    </a:bodyPr>
                    <a:lstStyle/>
                    <a:p>
                      <a:pPr indent="0" lvl="0" marL="0">
                        <a:spcBef>
                          <a:spcPts val="0"/>
                        </a:spcBef>
                        <a:spcAft>
                          <a:spcPts val="0"/>
                        </a:spcAft>
                        <a:buNone/>
                      </a:pPr>
                      <a:r>
                        <a:rPr lang="en" sz="1000"/>
                        <a:t>13303</a:t>
                      </a:r>
                      <a:endParaRPr sz="1000"/>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MIA - Miami, FL</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Florida</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Southeast</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r>
              <a:tr h="410800">
                <a:tc>
                  <a:txBody>
                    <a:bodyPr>
                      <a:noAutofit/>
                    </a:bodyPr>
                    <a:lstStyle/>
                    <a:p>
                      <a:pPr indent="0" lvl="0" marL="0">
                        <a:spcBef>
                          <a:spcPts val="0"/>
                        </a:spcBef>
                        <a:spcAft>
                          <a:spcPts val="0"/>
                        </a:spcAft>
                        <a:buNone/>
                      </a:pPr>
                      <a:r>
                        <a:rPr lang="en" sz="1000"/>
                        <a:t>13342</a:t>
                      </a:r>
                      <a:endParaRPr sz="1000"/>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MKE - Milwaukee, WI</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Wisconsin</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Midwest</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r>
              <a:tr h="410800">
                <a:tc>
                  <a:txBody>
                    <a:bodyPr>
                      <a:noAutofit/>
                    </a:bodyPr>
                    <a:lstStyle/>
                    <a:p>
                      <a:pPr indent="0" lvl="0" marL="0">
                        <a:spcBef>
                          <a:spcPts val="0"/>
                        </a:spcBef>
                        <a:spcAft>
                          <a:spcPts val="0"/>
                        </a:spcAft>
                        <a:buNone/>
                      </a:pPr>
                      <a:r>
                        <a:rPr lang="en" sz="1000"/>
                        <a:t>13347</a:t>
                      </a:r>
                      <a:endParaRPr sz="1000"/>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MKK - Hoolehua, HI</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Hawaii</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Pacific</a:t>
                      </a:r>
                      <a:endParaRPr sz="1000"/>
                    </a:p>
                  </a:txBody>
                  <a:tcPr marT="19050" marB="19050" marR="28575" marL="2857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3"/>
                      </a:solidFill>
                      <a:prstDash val="solid"/>
                      <a:round/>
                      <a:headEnd len="med" w="med" type="none"/>
                      <a:tailEnd len="med" w="med" type="none"/>
                    </a:lnB>
                  </a:tcPr>
                </a:tc>
              </a:tr>
            </a:tbl>
          </a:graphicData>
        </a:graphic>
      </p:graphicFrame>
      <p:graphicFrame>
        <p:nvGraphicFramePr>
          <p:cNvPr id="107" name="Shape 107"/>
          <p:cNvGraphicFramePr/>
          <p:nvPr/>
        </p:nvGraphicFramePr>
        <p:xfrm>
          <a:off x="4832400" y="1529213"/>
          <a:ext cx="3000000" cy="3000000"/>
        </p:xfrm>
        <a:graphic>
          <a:graphicData uri="http://schemas.openxmlformats.org/drawingml/2006/table">
            <a:tbl>
              <a:tblPr>
                <a:noFill/>
                <a:tableStyleId>{70C5472A-E908-4B22-818F-A77BF49D1DF8}</a:tableStyleId>
              </a:tblPr>
              <a:tblGrid>
                <a:gridCol w="999975"/>
                <a:gridCol w="999975"/>
                <a:gridCol w="999975"/>
                <a:gridCol w="999975"/>
              </a:tblGrid>
              <a:tr h="427175">
                <a:tc>
                  <a:txBody>
                    <a:bodyPr>
                      <a:noAutofit/>
                    </a:bodyPr>
                    <a:lstStyle/>
                    <a:p>
                      <a:pPr indent="0" lvl="0" marL="0" rtl="0">
                        <a:spcBef>
                          <a:spcPts val="0"/>
                        </a:spcBef>
                        <a:spcAft>
                          <a:spcPts val="0"/>
                        </a:spcAft>
                        <a:buNone/>
                      </a:pPr>
                      <a:r>
                        <a:rPr lang="en" u="sng">
                          <a:solidFill>
                            <a:schemeClr val="accent1"/>
                          </a:solidFill>
                        </a:rPr>
                        <a:t>Source</a:t>
                      </a:r>
                      <a:endParaRPr u="sng">
                        <a:solidFill>
                          <a:schemeClr val="accent1"/>
                        </a:solidFill>
                      </a:endParaRPr>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u="sng">
                          <a:solidFill>
                            <a:schemeClr val="accent1"/>
                          </a:solidFill>
                        </a:rPr>
                        <a:t>Target</a:t>
                      </a:r>
                      <a:endParaRPr u="sng">
                        <a:solidFill>
                          <a:schemeClr val="accent1"/>
                        </a:solidFill>
                      </a:endParaRPr>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a:t>Freight</a:t>
                      </a:r>
                      <a:endParaRPr/>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spcBef>
                          <a:spcPts val="0"/>
                        </a:spcBef>
                        <a:spcAft>
                          <a:spcPts val="0"/>
                        </a:spcAft>
                        <a:buNone/>
                      </a:pPr>
                      <a:r>
                        <a:rPr lang="en"/>
                        <a:t>Mail</a:t>
                      </a:r>
                      <a:endParaRPr/>
                    </a:p>
                  </a:txBody>
                  <a:tcPr marT="91425" marB="91425" marR="91425" marL="91425" anchor="ctr">
                    <a:lnL cap="flat" cmpd="sng" w="9525">
                      <a:solidFill>
                        <a:schemeClr val="accent3"/>
                      </a:solidFill>
                      <a:prstDash val="solid"/>
                      <a:round/>
                      <a:headEnd len="med" w="med" type="none"/>
                      <a:tailEnd len="med" w="med" type="none"/>
                    </a:lnL>
                    <a:lnR cap="flat" cmpd="sng" w="9525">
                      <a:solidFill>
                        <a:schemeClr val="accent3"/>
                      </a:solidFill>
                      <a:prstDash val="solid"/>
                      <a:round/>
                      <a:headEnd len="med" w="med" type="none"/>
                      <a:tailEnd len="med" w="med" type="none"/>
                    </a:lnR>
                    <a:lnT cap="flat" cmpd="sng" w="9525">
                      <a:solidFill>
                        <a:schemeClr val="accent3"/>
                      </a:solidFill>
                      <a:prstDash val="solid"/>
                      <a:round/>
                      <a:headEnd len="med" w="med" type="none"/>
                      <a:tailEnd len="med" w="med" type="none"/>
                    </a:lnT>
                    <a:lnB cap="flat" cmpd="sng" w="9525">
                      <a:solidFill>
                        <a:schemeClr val="accent2"/>
                      </a:solidFill>
                      <a:prstDash val="solid"/>
                      <a:round/>
                      <a:headEnd len="med" w="med" type="none"/>
                      <a:tailEnd len="med" w="med" type="none"/>
                    </a:lnB>
                  </a:tcPr>
                </a:tc>
              </a:tr>
              <a:tr h="410800">
                <a:tc>
                  <a:txBody>
                    <a:bodyPr>
                      <a:noAutofit/>
                    </a:bodyPr>
                    <a:lstStyle/>
                    <a:p>
                      <a:pPr indent="0" lvl="0" marL="0" rtl="0">
                        <a:lnSpc>
                          <a:spcPct val="115000"/>
                        </a:lnSpc>
                        <a:spcBef>
                          <a:spcPts val="0"/>
                        </a:spcBef>
                        <a:spcAft>
                          <a:spcPts val="0"/>
                        </a:spcAft>
                        <a:buNone/>
                      </a:pPr>
                      <a:r>
                        <a:rPr lang="en" sz="1000"/>
                        <a:t>13244</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10135</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9876409</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r>
              <a:tr h="410800">
                <a:tc>
                  <a:txBody>
                    <a:bodyPr>
                      <a:noAutofit/>
                    </a:bodyPr>
                    <a:lstStyle/>
                    <a:p>
                      <a:pPr indent="0" lvl="0" marL="0" rtl="0">
                        <a:lnSpc>
                          <a:spcPct val="115000"/>
                        </a:lnSpc>
                        <a:spcBef>
                          <a:spcPts val="0"/>
                        </a:spcBef>
                        <a:spcAft>
                          <a:spcPts val="0"/>
                        </a:spcAft>
                        <a:buNone/>
                      </a:pPr>
                      <a:r>
                        <a:rPr lang="en" sz="1000"/>
                        <a:t>13244</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10140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37752979</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r>
              <a:tr h="410800">
                <a:tc>
                  <a:txBody>
                    <a:bodyPr>
                      <a:noAutofit/>
                    </a:bodyPr>
                    <a:lstStyle/>
                    <a:p>
                      <a:pPr indent="0" lvl="0" marL="0" rtl="0">
                        <a:lnSpc>
                          <a:spcPct val="115000"/>
                        </a:lnSpc>
                        <a:spcBef>
                          <a:spcPts val="0"/>
                        </a:spcBef>
                        <a:spcAft>
                          <a:spcPts val="0"/>
                        </a:spcAft>
                        <a:buNone/>
                      </a:pPr>
                      <a:r>
                        <a:rPr lang="en" sz="1000"/>
                        <a:t>13244</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10185</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r>
              <a:tr h="410800">
                <a:tc>
                  <a:txBody>
                    <a:bodyPr>
                      <a:noAutofit/>
                    </a:bodyPr>
                    <a:lstStyle/>
                    <a:p>
                      <a:pPr indent="0" lvl="0" marL="0" rtl="0">
                        <a:lnSpc>
                          <a:spcPct val="115000"/>
                        </a:lnSpc>
                        <a:spcBef>
                          <a:spcPts val="0"/>
                        </a:spcBef>
                        <a:spcAft>
                          <a:spcPts val="0"/>
                        </a:spcAft>
                        <a:buNone/>
                      </a:pPr>
                      <a:r>
                        <a:rPr lang="en" sz="1000"/>
                        <a:t>13244</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10194</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66068</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r>
              <a:tr h="410800">
                <a:tc>
                  <a:txBody>
                    <a:bodyPr>
                      <a:noAutofit/>
                    </a:bodyPr>
                    <a:lstStyle/>
                    <a:p>
                      <a:pPr indent="0" lvl="0" marL="0" rtl="0">
                        <a:lnSpc>
                          <a:spcPct val="115000"/>
                        </a:lnSpc>
                        <a:spcBef>
                          <a:spcPts val="0"/>
                        </a:spcBef>
                        <a:spcAft>
                          <a:spcPts val="0"/>
                        </a:spcAft>
                        <a:buNone/>
                      </a:pPr>
                      <a:r>
                        <a:rPr lang="en" sz="1000"/>
                        <a:t>13244</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10198</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r>
              <a:tr h="410800">
                <a:tc>
                  <a:txBody>
                    <a:bodyPr>
                      <a:noAutofit/>
                    </a:bodyPr>
                    <a:lstStyle/>
                    <a:p>
                      <a:pPr indent="0" lvl="0" marL="0" rtl="0">
                        <a:lnSpc>
                          <a:spcPct val="115000"/>
                        </a:lnSpc>
                        <a:spcBef>
                          <a:spcPts val="0"/>
                        </a:spcBef>
                        <a:spcAft>
                          <a:spcPts val="0"/>
                        </a:spcAft>
                        <a:buNone/>
                      </a:pPr>
                      <a:r>
                        <a:rPr lang="en" sz="1000"/>
                        <a:t>13244</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10208</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r>
              <a:tr h="410800">
                <a:tc>
                  <a:txBody>
                    <a:bodyPr>
                      <a:noAutofit/>
                    </a:bodyPr>
                    <a:lstStyle/>
                    <a:p>
                      <a:pPr indent="0" lvl="0" marL="0" rtl="0">
                        <a:lnSpc>
                          <a:spcPct val="115000"/>
                        </a:lnSpc>
                        <a:spcBef>
                          <a:spcPts val="0"/>
                        </a:spcBef>
                        <a:spcAft>
                          <a:spcPts val="0"/>
                        </a:spcAft>
                        <a:buNone/>
                      </a:pPr>
                      <a:r>
                        <a:rPr lang="en" sz="1000"/>
                        <a:t>13244</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10257</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9361288</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t>0</a:t>
                      </a:r>
                      <a:endParaRPr sz="1000"/>
                    </a:p>
                  </a:txBody>
                  <a:tcPr marT="19050" marB="19050" marR="28575" marL="28575" anchor="ctr">
                    <a:lnL cap="flat" cmpd="sng" w="9525">
                      <a:solidFill>
                        <a:schemeClr val="accent2"/>
                      </a:solidFill>
                      <a:prstDash val="solid"/>
                      <a:round/>
                      <a:headEnd len="med" w="med" type="none"/>
                      <a:tailEnd len="med" w="med" type="none"/>
                    </a:lnL>
                    <a:lnR cap="flat" cmpd="sng" w="9525">
                      <a:solidFill>
                        <a:schemeClr val="accent2"/>
                      </a:solidFill>
                      <a:prstDash val="solid"/>
                      <a:round/>
                      <a:headEnd len="med" w="med" type="none"/>
                      <a:tailEnd len="med" w="med" type="none"/>
                    </a:lnR>
                    <a:lnT cap="flat" cmpd="sng" w="9525">
                      <a:solidFill>
                        <a:schemeClr val="accent2"/>
                      </a:solidFill>
                      <a:prstDash val="solid"/>
                      <a:round/>
                      <a:headEnd len="med" w="med" type="none"/>
                      <a:tailEnd len="med" w="med" type="none"/>
                    </a:lnT>
                    <a:lnB cap="flat" cmpd="sng" w="9525">
                      <a:solidFill>
                        <a:schemeClr val="accent2"/>
                      </a:solidFill>
                      <a:prstDash val="solid"/>
                      <a:round/>
                      <a:headEnd len="med" w="med" type="none"/>
                      <a:tailEnd len="med" w="med" type="none"/>
                    </a:lnB>
                  </a:tcPr>
                </a:tc>
              </a:tr>
            </a:tbl>
          </a:graphicData>
        </a:graphic>
      </p:graphicFrame>
      <p:sp>
        <p:nvSpPr>
          <p:cNvPr id="108" name="Shape 108"/>
          <p:cNvSpPr txBox="1"/>
          <p:nvPr/>
        </p:nvSpPr>
        <p:spPr>
          <a:xfrm>
            <a:off x="311700" y="1152425"/>
            <a:ext cx="3999900" cy="37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Nodes Table</a:t>
            </a:r>
            <a:endParaRPr b="1"/>
          </a:p>
        </p:txBody>
      </p:sp>
      <p:sp>
        <p:nvSpPr>
          <p:cNvPr id="109" name="Shape 109"/>
          <p:cNvSpPr txBox="1"/>
          <p:nvPr/>
        </p:nvSpPr>
        <p:spPr>
          <a:xfrm>
            <a:off x="4832400" y="1152425"/>
            <a:ext cx="3999900" cy="37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Edges Table</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4800" u="sng">
                <a:solidFill>
                  <a:schemeClr val="hlink"/>
                </a:solidFill>
                <a:hlinkClick r:id="rId3"/>
              </a:rPr>
              <a:t>transtats.bts.gov/DL_SelectFields.asp?Table_ID=310</a:t>
            </a:r>
            <a:endParaRPr sz="4800"/>
          </a:p>
        </p:txBody>
      </p:sp>
      <p:sp>
        <p:nvSpPr>
          <p:cNvPr id="115" name="Shape 115"/>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